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8" r:id="rId18"/>
    <p:sldId id="273" r:id="rId19"/>
    <p:sldId id="274" r:id="rId20"/>
    <p:sldId id="271" r:id="rId21"/>
    <p:sldId id="272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0" r:id="rId31"/>
    <p:sldId id="291" r:id="rId32"/>
    <p:sldId id="292" r:id="rId33"/>
    <p:sldId id="293" r:id="rId34"/>
    <p:sldId id="294" r:id="rId35"/>
    <p:sldId id="295" r:id="rId36"/>
    <p:sldId id="283" r:id="rId37"/>
    <p:sldId id="284" r:id="rId38"/>
    <p:sldId id="285" r:id="rId39"/>
    <p:sldId id="286" r:id="rId40"/>
    <p:sldId id="287" r:id="rId41"/>
    <p:sldId id="289" r:id="rId42"/>
    <p:sldId id="296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Quattrocento Sans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16199333f_0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16199333f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9e3c8041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9e3c8041f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59e3c8041f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9e3c8041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9e3c8041f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59e3c8041f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16199333f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16199333f_0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516199333f_0_5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9e3c8041f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9e3c8041f_1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59e3c8041f_1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9e3c8041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9e3c8041f_1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59e3c8041f_1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9e3c8041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9e3c8041f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59e3c8041f_1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9e3c8041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9e3c8041f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59e3c8041f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9e3c8041f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9e3c8041f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9e3c8041f_1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9e3c8041f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9e3c8041f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59e3c8041f_1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9e3c8041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9e3c8041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59e3c8041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6199333f_0_4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516199333f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9e3c8041f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9e3c8041f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59e3c8041f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9e3c8041f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9e3c8041f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9e3c8041f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9e3c8041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9e3c8041f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59e3c8041f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9e3c8041f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9e3c8041f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59e3c8041f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9e3c8041f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9e3c8041f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59e3c8041f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1619933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51619933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16199333f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516199333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16199333f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516199333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16199333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516199333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16199333f_0_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516199333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9e3c8041f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9e3c8041f_5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59e3c8041f_5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598620" y="3429001"/>
            <a:ext cx="10994700" cy="1832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608419" y="2818180"/>
            <a:ext cx="109752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747"/>
              </a:spcBef>
              <a:spcAft>
                <a:spcPts val="0"/>
              </a:spcAft>
              <a:buClr>
                <a:srgbClr val="002060"/>
              </a:buClr>
              <a:buSzPts val="3733"/>
              <a:buNone/>
              <a:defRPr sz="3733" b="0" i="0">
                <a:solidFill>
                  <a:srgbClr val="002060"/>
                </a:solidFill>
              </a:defRPr>
            </a:lvl1pPr>
            <a:lvl2pPr lvl="1" algn="ctr" rtl="0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98620" y="374900"/>
            <a:ext cx="10994700" cy="10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598621" y="1800147"/>
            <a:ext cx="10994700" cy="4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 rtl="0">
              <a:spcBef>
                <a:spcPts val="747"/>
              </a:spcBef>
              <a:spcAft>
                <a:spcPts val="0"/>
              </a:spcAft>
              <a:buClr>
                <a:srgbClr val="002060"/>
              </a:buClr>
              <a:buSzPts val="3733"/>
              <a:buChar char="•"/>
              <a:defRPr sz="3733">
                <a:solidFill>
                  <a:srgbClr val="002060"/>
                </a:solidFill>
              </a:defRPr>
            </a:lvl1pPr>
            <a:lvl2pPr marL="914400" lvl="1" indent="-465645" algn="l" rtl="0">
              <a:spcBef>
                <a:spcPts val="747"/>
              </a:spcBef>
              <a:spcAft>
                <a:spcPts val="0"/>
              </a:spcAft>
              <a:buClr>
                <a:srgbClr val="002060"/>
              </a:buClr>
              <a:buSzPts val="3733"/>
              <a:buChar char="–"/>
              <a:defRPr>
                <a:solidFill>
                  <a:srgbClr val="002060"/>
                </a:solidFill>
              </a:defRPr>
            </a:lvl2pPr>
            <a:lvl3pPr marL="1371600" lvl="2" indent="-431800" algn="l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97954" algn="l" rtl="0">
              <a:spcBef>
                <a:spcPts val="533"/>
              </a:spcBef>
              <a:spcAft>
                <a:spcPts val="0"/>
              </a:spcAft>
              <a:buClr>
                <a:srgbClr val="002060"/>
              </a:buClr>
              <a:buSzPts val="2667"/>
              <a:buChar char="–"/>
              <a:defRPr>
                <a:solidFill>
                  <a:srgbClr val="002060"/>
                </a:solidFill>
              </a:defRPr>
            </a:lvl4pPr>
            <a:lvl5pPr marL="2286000" lvl="4" indent="-397954" algn="l" rtl="0">
              <a:spcBef>
                <a:spcPts val="533"/>
              </a:spcBef>
              <a:spcAft>
                <a:spcPts val="0"/>
              </a:spcAft>
              <a:buClr>
                <a:srgbClr val="002060"/>
              </a:buClr>
              <a:buSzPts val="2667"/>
              <a:buChar char="»"/>
              <a:defRPr>
                <a:solidFill>
                  <a:srgbClr val="002060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598621" y="578507"/>
            <a:ext cx="85515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598621" y="1596541"/>
            <a:ext cx="8551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•"/>
              <a:defRPr sz="3733">
                <a:solidFill>
                  <a:schemeClr val="lt1"/>
                </a:solidFill>
              </a:defRPr>
            </a:lvl1pPr>
            <a:lvl2pPr marL="91440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marL="137160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–"/>
              <a:defRPr>
                <a:solidFill>
                  <a:schemeClr val="lt1"/>
                </a:solidFill>
              </a:defRPr>
            </a:lvl4pPr>
            <a:lvl5pPr marL="228600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3"/>
              <a:buFont typeface="Calibri"/>
              <a:buNone/>
              <a:defRPr sz="5333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  <a:defRPr sz="3733"/>
            </a:lvl1pPr>
            <a:lvl2pPr marL="91440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3pPr>
            <a:lvl4pPr marL="1828800" lvl="3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  <a:defRPr sz="3733"/>
            </a:lvl1pPr>
            <a:lvl2pPr marL="91440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3pPr>
            <a:lvl4pPr marL="1828800" lvl="3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00424" y="374901"/>
            <a:ext cx="10791300" cy="10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15839" y="2207359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  <a:defRPr sz="3200" b="1">
                <a:solidFill>
                  <a:srgbClr val="002060"/>
                </a:solidFill>
              </a:defRPr>
            </a:lvl1pPr>
            <a:lvl2pPr marL="914400" lvl="1" indent="-2286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715839" y="2837221"/>
            <a:ext cx="5386800" cy="30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ctr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>
                <a:solidFill>
                  <a:srgbClr val="002060"/>
                </a:solidFill>
              </a:defRPr>
            </a:lvl1pPr>
            <a:lvl2pPr marL="914400" lvl="1" indent="-397954" algn="ctr" rtl="0">
              <a:spcBef>
                <a:spcPts val="533"/>
              </a:spcBef>
              <a:spcAft>
                <a:spcPts val="0"/>
              </a:spcAft>
              <a:buClr>
                <a:srgbClr val="002060"/>
              </a:buClr>
              <a:buSzPts val="2667"/>
              <a:buChar char="–"/>
              <a:defRPr sz="2667">
                <a:solidFill>
                  <a:srgbClr val="002060"/>
                </a:solidFill>
              </a:defRPr>
            </a:lvl2pPr>
            <a:lvl3pPr marL="1371600" lvl="2" indent="-3810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3pPr>
            <a:lvl4pPr marL="1828800" lvl="3" indent="-364045" algn="ctr" rtl="0">
              <a:spcBef>
                <a:spcPts val="427"/>
              </a:spcBef>
              <a:spcAft>
                <a:spcPts val="0"/>
              </a:spcAft>
              <a:buClr>
                <a:srgbClr val="002060"/>
              </a:buClr>
              <a:buSzPts val="2133"/>
              <a:buChar char="–"/>
              <a:defRPr sz="2133">
                <a:solidFill>
                  <a:srgbClr val="002060"/>
                </a:solidFill>
              </a:defRPr>
            </a:lvl4pPr>
            <a:lvl5pPr marL="2286000" lvl="4" indent="-364045" algn="ctr" rtl="0">
              <a:spcBef>
                <a:spcPts val="427"/>
              </a:spcBef>
              <a:spcAft>
                <a:spcPts val="0"/>
              </a:spcAft>
              <a:buClr>
                <a:srgbClr val="002060"/>
              </a:buClr>
              <a:buSzPts val="2133"/>
              <a:buChar char="»"/>
              <a:defRPr sz="2133">
                <a:solidFill>
                  <a:srgbClr val="002060"/>
                </a:solidFill>
              </a:defRPr>
            </a:lvl5pPr>
            <a:lvl6pPr marL="2743200" lvl="5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6096001" y="2207359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  <a:defRPr sz="3200" b="1">
                <a:solidFill>
                  <a:srgbClr val="002060"/>
                </a:solidFill>
              </a:defRPr>
            </a:lvl1pPr>
            <a:lvl2pPr marL="914400" lvl="1" indent="-2286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4"/>
          </p:nvPr>
        </p:nvSpPr>
        <p:spPr>
          <a:xfrm>
            <a:off x="6096001" y="2837221"/>
            <a:ext cx="5388900" cy="30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ctr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>
                <a:solidFill>
                  <a:srgbClr val="002060"/>
                </a:solidFill>
              </a:defRPr>
            </a:lvl1pPr>
            <a:lvl2pPr marL="914400" lvl="1" indent="-397954" algn="ctr" rtl="0">
              <a:spcBef>
                <a:spcPts val="533"/>
              </a:spcBef>
              <a:spcAft>
                <a:spcPts val="0"/>
              </a:spcAft>
              <a:buClr>
                <a:srgbClr val="002060"/>
              </a:buClr>
              <a:buSzPts val="2667"/>
              <a:buChar char="–"/>
              <a:defRPr sz="2667">
                <a:solidFill>
                  <a:srgbClr val="002060"/>
                </a:solidFill>
              </a:defRPr>
            </a:lvl2pPr>
            <a:lvl3pPr marL="1371600" lvl="2" indent="-3810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3pPr>
            <a:lvl4pPr marL="1828800" lvl="3" indent="-364045" algn="ctr" rtl="0">
              <a:spcBef>
                <a:spcPts val="427"/>
              </a:spcBef>
              <a:spcAft>
                <a:spcPts val="0"/>
              </a:spcAft>
              <a:buClr>
                <a:srgbClr val="002060"/>
              </a:buClr>
              <a:buSzPts val="2133"/>
              <a:buChar char="–"/>
              <a:defRPr sz="2133">
                <a:solidFill>
                  <a:srgbClr val="002060"/>
                </a:solidFill>
              </a:defRPr>
            </a:lvl4pPr>
            <a:lvl5pPr marL="2286000" lvl="4" indent="-364045" algn="ctr" rtl="0">
              <a:spcBef>
                <a:spcPts val="427"/>
              </a:spcBef>
              <a:spcAft>
                <a:spcPts val="0"/>
              </a:spcAft>
              <a:buClr>
                <a:srgbClr val="002060"/>
              </a:buClr>
              <a:buSzPts val="2133"/>
              <a:buChar char="»"/>
              <a:defRPr sz="2133">
                <a:solidFill>
                  <a:srgbClr val="002060"/>
                </a:solidFill>
              </a:defRPr>
            </a:lvl5pPr>
            <a:lvl6pPr marL="2743200" lvl="5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609602" y="273049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  <a:defRPr sz="2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766733" y="273052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1pPr>
            <a:lvl2pPr marL="91440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–"/>
              <a:defRPr sz="3733"/>
            </a:lvl2pPr>
            <a:lvl3pPr marL="137160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–"/>
              <a:defRPr sz="2667"/>
            </a:lvl4pPr>
            <a:lvl5pPr marL="228600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»"/>
              <a:defRPr sz="2667"/>
            </a:lvl5pPr>
            <a:lvl6pPr marL="274320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2"/>
          </p:nvPr>
        </p:nvSpPr>
        <p:spPr>
          <a:xfrm>
            <a:off x="609602" y="1435102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marL="91440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marL="182880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  <a:defRPr sz="2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marL="91440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marL="182880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 rot="5400000">
            <a:off x="3832950" y="-1623149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 rot="5400000">
            <a:off x="7285050" y="1828789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25" descr="E:\websites\free-power-point-templates\2012\logo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-12200" y="6951663"/>
            <a:ext cx="111861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ctrTitle"/>
          </p:nvPr>
        </p:nvSpPr>
        <p:spPr>
          <a:xfrm>
            <a:off x="1717965" y="96289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en-US" sz="6600" b="1">
                <a:latin typeface="Times New Roman"/>
                <a:ea typeface="Times New Roman"/>
                <a:cs typeface="Times New Roman"/>
                <a:sym typeface="Times New Roman"/>
              </a:rPr>
              <a:t>An IoT Based Smart Infrastructure Management on Cloud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2341764" y="1580342"/>
            <a:ext cx="3546233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Micro Services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2431042" y="3452262"/>
            <a:ext cx="3886000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Reactive Applications</a:t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7961" y="1434775"/>
            <a:ext cx="1935343" cy="20174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4889226" y="2357817"/>
            <a:ext cx="2997993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Client side MVC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471" y="5021023"/>
            <a:ext cx="1835208" cy="120580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2368696" y="5357186"/>
            <a:ext cx="3335008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Cloud Deployment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7219" y="4028166"/>
            <a:ext cx="1936085" cy="193608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5602584" y="4579711"/>
            <a:ext cx="1749621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API-First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468" y="1092201"/>
            <a:ext cx="1833296" cy="173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0484" y="2942643"/>
            <a:ext cx="1819195" cy="190380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494471" y="-21386"/>
            <a:ext cx="549836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4800"/>
              <a:buFont typeface="Calibri"/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Architecture Style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l="23333" t="25343" r="60000" b="14444"/>
          <a:stretch/>
        </p:blipFill>
        <p:spPr>
          <a:xfrm>
            <a:off x="-7088" y="482600"/>
            <a:ext cx="3156688" cy="62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0285" y="558227"/>
            <a:ext cx="9001029" cy="553834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/>
          <p:nvPr/>
        </p:nvSpPr>
        <p:spPr>
          <a:xfrm>
            <a:off x="2877144" y="4520265"/>
            <a:ext cx="544912" cy="13610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4B4B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2877144" y="2413000"/>
            <a:ext cx="544912" cy="13610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4B4B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3251200" y="6066464"/>
            <a:ext cx="8839200" cy="508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3253563" y="6149751"/>
            <a:ext cx="8839200" cy="508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3251200" y="6256669"/>
            <a:ext cx="8839200" cy="508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7"/>
          <p:cNvGrpSpPr/>
          <p:nvPr/>
        </p:nvGrpSpPr>
        <p:grpSpPr>
          <a:xfrm>
            <a:off x="734291" y="187036"/>
            <a:ext cx="10612583" cy="6560126"/>
            <a:chOff x="-1" y="0"/>
            <a:chExt cx="10612583" cy="6560126"/>
          </a:xfrm>
        </p:grpSpPr>
        <p:sp>
          <p:nvSpPr>
            <p:cNvPr id="253" name="Google Shape;253;p37"/>
            <p:cNvSpPr/>
            <p:nvPr/>
          </p:nvSpPr>
          <p:spPr>
            <a:xfrm rot="-5400000">
              <a:off x="1013113" y="-1013113"/>
              <a:ext cx="3280063" cy="53062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7"/>
            <p:cNvSpPr txBox="1"/>
            <p:nvPr/>
          </p:nvSpPr>
          <p:spPr>
            <a:xfrm>
              <a:off x="0" y="144105"/>
              <a:ext cx="5306291" cy="2315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227575" bIns="227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 simulated sensor station </a:t>
              </a:r>
              <a:endParaRPr/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5306291" y="0"/>
              <a:ext cx="5306291" cy="3280063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7"/>
            <p:cNvSpPr txBox="1"/>
            <p:nvPr/>
          </p:nvSpPr>
          <p:spPr>
            <a:xfrm>
              <a:off x="5306291" y="0"/>
              <a:ext cx="5186201" cy="246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21900" rIns="121900" bIns="227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 IOT infrastructure manager for smart ranchs</a:t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 rot="10800000">
              <a:off x="0" y="3280063"/>
              <a:ext cx="5306291" cy="3280063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7"/>
            <p:cNvSpPr txBox="1"/>
            <p:nvPr/>
          </p:nvSpPr>
          <p:spPr>
            <a:xfrm>
              <a:off x="120090" y="4100079"/>
              <a:ext cx="5186201" cy="246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227575" rIns="227575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 IOT smart ranch data manager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 rot="5400000">
              <a:off x="6319404" y="2266949"/>
              <a:ext cx="3280063" cy="53062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7"/>
            <p:cNvSpPr txBox="1"/>
            <p:nvPr/>
          </p:nvSpPr>
          <p:spPr>
            <a:xfrm>
              <a:off x="5306290" y="4100079"/>
              <a:ext cx="5306291" cy="2339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227575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Dashboard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3714403" y="2460047"/>
              <a:ext cx="3183774" cy="1640031"/>
            </a:xfrm>
            <a:prstGeom prst="roundRect">
              <a:avLst>
                <a:gd name="adj" fmla="val 16667"/>
              </a:avLst>
            </a:prstGeom>
            <a:solidFill>
              <a:srgbClr val="F7D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7"/>
            <p:cNvSpPr txBox="1"/>
            <p:nvPr/>
          </p:nvSpPr>
          <p:spPr>
            <a:xfrm>
              <a:off x="3794463" y="2540107"/>
              <a:ext cx="3023654" cy="1479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System function components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5183188" cy="6857999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SOLUTION ARCHITECTURE</a:t>
            </a:r>
            <a:endParaRPr/>
          </a:p>
        </p:txBody>
      </p:sp>
      <p:pic>
        <p:nvPicPr>
          <p:cNvPr id="268" name="Google Shape;268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069" t="21789" r="18238" b="26130"/>
          <a:stretch/>
        </p:blipFill>
        <p:spPr>
          <a:xfrm>
            <a:off x="5183188" y="51180"/>
            <a:ext cx="7008812" cy="271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3188" y="2674155"/>
            <a:ext cx="7008812" cy="259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4998" y="5264338"/>
            <a:ext cx="6702458" cy="154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5183188" cy="6857999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SIMULATED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SENSOR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SOLUTION ARCHITECTURE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 rotWithShape="1">
          <a:blip r:embed="rId3">
            <a:alphaModFix/>
          </a:blip>
          <a:srcRect l="19999" t="27778" r="21052" b="27778"/>
          <a:stretch/>
        </p:blipFill>
        <p:spPr>
          <a:xfrm>
            <a:off x="5805055" y="353291"/>
            <a:ext cx="5805218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637" y="2913767"/>
            <a:ext cx="4954771" cy="128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5541" y="4438634"/>
            <a:ext cx="2604246" cy="220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838200" y="213650"/>
            <a:ext cx="105156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u="sng"/>
              <a:t>Database Design: MongoDB</a:t>
            </a:r>
            <a:endParaRPr b="1" u="sng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590325" y="1184325"/>
            <a:ext cx="10515600" cy="54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b="1" u="sng"/>
              <a:t>List Of Collections</a:t>
            </a:r>
            <a:endParaRPr sz="2400" b="1" u="sng"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8625" y="213650"/>
            <a:ext cx="1583675" cy="8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100" y="1707625"/>
            <a:ext cx="9446974" cy="465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/>
          <p:nvPr/>
        </p:nvSpPr>
        <p:spPr>
          <a:xfrm>
            <a:off x="461062" y="1070624"/>
            <a:ext cx="1674687" cy="3809993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8"/>
          <p:cNvSpPr/>
          <p:nvPr/>
        </p:nvSpPr>
        <p:spPr>
          <a:xfrm>
            <a:off x="2422227" y="738374"/>
            <a:ext cx="5178176" cy="591785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721" y="1559569"/>
            <a:ext cx="780291" cy="78029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8"/>
          <p:cNvSpPr txBox="1"/>
          <p:nvPr/>
        </p:nvSpPr>
        <p:spPr>
          <a:xfrm>
            <a:off x="969973" y="2544770"/>
            <a:ext cx="749787" cy="25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051"/>
              <a:buFont typeface="Arial"/>
              <a:buNone/>
            </a:pPr>
            <a:r>
              <a:rPr lang="en-US" sz="1051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/>
          </a:p>
        </p:txBody>
      </p:sp>
      <p:cxnSp>
        <p:nvCxnSpPr>
          <p:cNvPr id="428" name="Google Shape;428;p58"/>
          <p:cNvCxnSpPr>
            <a:stCxn id="424" idx="1"/>
            <a:endCxn id="424" idx="3"/>
          </p:cNvCxnSpPr>
          <p:nvPr/>
        </p:nvCxnSpPr>
        <p:spPr>
          <a:xfrm>
            <a:off x="461062" y="2975621"/>
            <a:ext cx="1674600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p58"/>
          <p:cNvSpPr/>
          <p:nvPr/>
        </p:nvSpPr>
        <p:spPr>
          <a:xfrm>
            <a:off x="1155505" y="3033988"/>
            <a:ext cx="419819" cy="398509"/>
          </a:xfrm>
          <a:custGeom>
            <a:avLst/>
            <a:gdLst/>
            <a:ahLst/>
            <a:cxnLst/>
            <a:rect l="l" t="t" r="r" b="b"/>
            <a:pathLst>
              <a:path w="692" h="588" extrusionOk="0">
                <a:moveTo>
                  <a:pt x="556" y="564"/>
                </a:moveTo>
                <a:cubicBezTo>
                  <a:pt x="556" y="571"/>
                  <a:pt x="562" y="577"/>
                  <a:pt x="557" y="581"/>
                </a:cubicBezTo>
                <a:cubicBezTo>
                  <a:pt x="553" y="586"/>
                  <a:pt x="546" y="588"/>
                  <a:pt x="539" y="588"/>
                </a:cubicBezTo>
                <a:cubicBezTo>
                  <a:pt x="154" y="588"/>
                  <a:pt x="154" y="588"/>
                  <a:pt x="154" y="588"/>
                </a:cubicBezTo>
                <a:cubicBezTo>
                  <a:pt x="146" y="588"/>
                  <a:pt x="140" y="586"/>
                  <a:pt x="135" y="581"/>
                </a:cubicBezTo>
                <a:cubicBezTo>
                  <a:pt x="131" y="577"/>
                  <a:pt x="136" y="571"/>
                  <a:pt x="137" y="564"/>
                </a:cubicBezTo>
                <a:cubicBezTo>
                  <a:pt x="137" y="564"/>
                  <a:pt x="309" y="572"/>
                  <a:pt x="309" y="510"/>
                </a:cubicBezTo>
                <a:cubicBezTo>
                  <a:pt x="309" y="504"/>
                  <a:pt x="309" y="494"/>
                  <a:pt x="310" y="488"/>
                </a:cubicBezTo>
                <a:cubicBezTo>
                  <a:pt x="383" y="488"/>
                  <a:pt x="383" y="488"/>
                  <a:pt x="383" y="488"/>
                </a:cubicBezTo>
                <a:cubicBezTo>
                  <a:pt x="384" y="496"/>
                  <a:pt x="384" y="506"/>
                  <a:pt x="384" y="512"/>
                </a:cubicBezTo>
                <a:cubicBezTo>
                  <a:pt x="384" y="560"/>
                  <a:pt x="556" y="564"/>
                  <a:pt x="556" y="564"/>
                </a:cubicBezTo>
                <a:close/>
                <a:moveTo>
                  <a:pt x="692" y="21"/>
                </a:moveTo>
                <a:cubicBezTo>
                  <a:pt x="692" y="455"/>
                  <a:pt x="692" y="455"/>
                  <a:pt x="692" y="455"/>
                </a:cubicBezTo>
                <a:cubicBezTo>
                  <a:pt x="692" y="467"/>
                  <a:pt x="683" y="477"/>
                  <a:pt x="671" y="477"/>
                </a:cubicBezTo>
                <a:cubicBezTo>
                  <a:pt x="22" y="477"/>
                  <a:pt x="22" y="477"/>
                  <a:pt x="22" y="477"/>
                </a:cubicBezTo>
                <a:cubicBezTo>
                  <a:pt x="10" y="477"/>
                  <a:pt x="0" y="467"/>
                  <a:pt x="0" y="455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0"/>
                  <a:pt x="10" y="0"/>
                  <a:pt x="22" y="0"/>
                </a:cubicBezTo>
                <a:cubicBezTo>
                  <a:pt x="671" y="0"/>
                  <a:pt x="671" y="0"/>
                  <a:pt x="671" y="0"/>
                </a:cubicBezTo>
                <a:cubicBezTo>
                  <a:pt x="683" y="0"/>
                  <a:pt x="692" y="10"/>
                  <a:pt x="692" y="21"/>
                </a:cubicBezTo>
                <a:close/>
                <a:moveTo>
                  <a:pt x="522" y="440"/>
                </a:moveTo>
                <a:cubicBezTo>
                  <a:pt x="522" y="434"/>
                  <a:pt x="517" y="429"/>
                  <a:pt x="511" y="429"/>
                </a:cubicBezTo>
                <a:cubicBezTo>
                  <a:pt x="505" y="429"/>
                  <a:pt x="500" y="434"/>
                  <a:pt x="500" y="440"/>
                </a:cubicBezTo>
                <a:cubicBezTo>
                  <a:pt x="500" y="446"/>
                  <a:pt x="505" y="451"/>
                  <a:pt x="511" y="451"/>
                </a:cubicBezTo>
                <a:cubicBezTo>
                  <a:pt x="517" y="451"/>
                  <a:pt x="522" y="446"/>
                  <a:pt x="522" y="440"/>
                </a:cubicBezTo>
                <a:close/>
                <a:moveTo>
                  <a:pt x="573" y="440"/>
                </a:moveTo>
                <a:cubicBezTo>
                  <a:pt x="573" y="434"/>
                  <a:pt x="568" y="429"/>
                  <a:pt x="562" y="429"/>
                </a:cubicBezTo>
                <a:cubicBezTo>
                  <a:pt x="556" y="429"/>
                  <a:pt x="551" y="434"/>
                  <a:pt x="551" y="440"/>
                </a:cubicBezTo>
                <a:cubicBezTo>
                  <a:pt x="551" y="446"/>
                  <a:pt x="556" y="451"/>
                  <a:pt x="562" y="451"/>
                </a:cubicBezTo>
                <a:cubicBezTo>
                  <a:pt x="568" y="451"/>
                  <a:pt x="573" y="446"/>
                  <a:pt x="573" y="440"/>
                </a:cubicBezTo>
                <a:close/>
                <a:moveTo>
                  <a:pt x="624" y="440"/>
                </a:moveTo>
                <a:cubicBezTo>
                  <a:pt x="624" y="434"/>
                  <a:pt x="619" y="429"/>
                  <a:pt x="613" y="429"/>
                </a:cubicBezTo>
                <a:cubicBezTo>
                  <a:pt x="607" y="429"/>
                  <a:pt x="602" y="434"/>
                  <a:pt x="602" y="440"/>
                </a:cubicBezTo>
                <a:cubicBezTo>
                  <a:pt x="602" y="446"/>
                  <a:pt x="607" y="451"/>
                  <a:pt x="613" y="451"/>
                </a:cubicBezTo>
                <a:cubicBezTo>
                  <a:pt x="619" y="451"/>
                  <a:pt x="624" y="446"/>
                  <a:pt x="624" y="440"/>
                </a:cubicBezTo>
                <a:close/>
                <a:moveTo>
                  <a:pt x="638" y="51"/>
                </a:moveTo>
                <a:cubicBezTo>
                  <a:pt x="638" y="50"/>
                  <a:pt x="637" y="50"/>
                  <a:pt x="637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5" y="50"/>
                  <a:pt x="55" y="50"/>
                  <a:pt x="55" y="51"/>
                </a:cubicBezTo>
                <a:cubicBezTo>
                  <a:pt x="55" y="404"/>
                  <a:pt x="55" y="404"/>
                  <a:pt x="55" y="404"/>
                </a:cubicBezTo>
                <a:cubicBezTo>
                  <a:pt x="638" y="404"/>
                  <a:pt x="638" y="404"/>
                  <a:pt x="638" y="404"/>
                </a:cubicBezTo>
                <a:lnTo>
                  <a:pt x="638" y="5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1120522" y="3540539"/>
            <a:ext cx="489788" cy="313524"/>
          </a:xfrm>
          <a:custGeom>
            <a:avLst/>
            <a:gdLst/>
            <a:ahLst/>
            <a:cxnLst/>
            <a:rect l="l" t="t" r="r" b="b"/>
            <a:pathLst>
              <a:path w="653" h="418" extrusionOk="0">
                <a:moveTo>
                  <a:pt x="594" y="0"/>
                </a:moveTo>
                <a:cubicBezTo>
                  <a:pt x="59" y="0"/>
                  <a:pt x="59" y="0"/>
                  <a:pt x="59" y="0"/>
                </a:cubicBezTo>
                <a:cubicBezTo>
                  <a:pt x="27" y="0"/>
                  <a:pt x="0" y="27"/>
                  <a:pt x="0" y="59"/>
                </a:cubicBezTo>
                <a:cubicBezTo>
                  <a:pt x="0" y="359"/>
                  <a:pt x="0" y="359"/>
                  <a:pt x="0" y="359"/>
                </a:cubicBezTo>
                <a:cubicBezTo>
                  <a:pt x="0" y="391"/>
                  <a:pt x="27" y="418"/>
                  <a:pt x="59" y="418"/>
                </a:cubicBezTo>
                <a:cubicBezTo>
                  <a:pt x="594" y="418"/>
                  <a:pt x="594" y="418"/>
                  <a:pt x="594" y="418"/>
                </a:cubicBezTo>
                <a:cubicBezTo>
                  <a:pt x="626" y="418"/>
                  <a:pt x="653" y="391"/>
                  <a:pt x="653" y="359"/>
                </a:cubicBezTo>
                <a:cubicBezTo>
                  <a:pt x="653" y="59"/>
                  <a:pt x="653" y="59"/>
                  <a:pt x="653" y="59"/>
                </a:cubicBezTo>
                <a:cubicBezTo>
                  <a:pt x="653" y="27"/>
                  <a:pt x="626" y="0"/>
                  <a:pt x="594" y="0"/>
                </a:cubicBezTo>
                <a:close/>
                <a:moveTo>
                  <a:pt x="58" y="314"/>
                </a:moveTo>
                <a:cubicBezTo>
                  <a:pt x="58" y="318"/>
                  <a:pt x="54" y="322"/>
                  <a:pt x="50" y="322"/>
                </a:cubicBezTo>
                <a:cubicBezTo>
                  <a:pt x="46" y="322"/>
                  <a:pt x="43" y="318"/>
                  <a:pt x="43" y="314"/>
                </a:cubicBezTo>
                <a:cubicBezTo>
                  <a:pt x="43" y="273"/>
                  <a:pt x="43" y="273"/>
                  <a:pt x="43" y="273"/>
                </a:cubicBezTo>
                <a:cubicBezTo>
                  <a:pt x="43" y="268"/>
                  <a:pt x="46" y="265"/>
                  <a:pt x="50" y="265"/>
                </a:cubicBezTo>
                <a:cubicBezTo>
                  <a:pt x="54" y="265"/>
                  <a:pt x="58" y="268"/>
                  <a:pt x="58" y="273"/>
                </a:cubicBezTo>
                <a:lnTo>
                  <a:pt x="58" y="314"/>
                </a:lnTo>
                <a:close/>
                <a:moveTo>
                  <a:pt x="58" y="229"/>
                </a:moveTo>
                <a:cubicBezTo>
                  <a:pt x="58" y="234"/>
                  <a:pt x="54" y="238"/>
                  <a:pt x="50" y="238"/>
                </a:cubicBezTo>
                <a:cubicBezTo>
                  <a:pt x="46" y="238"/>
                  <a:pt x="43" y="234"/>
                  <a:pt x="43" y="229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3" y="184"/>
                  <a:pt x="46" y="180"/>
                  <a:pt x="50" y="180"/>
                </a:cubicBezTo>
                <a:cubicBezTo>
                  <a:pt x="54" y="180"/>
                  <a:pt x="58" y="184"/>
                  <a:pt x="58" y="189"/>
                </a:cubicBezTo>
                <a:lnTo>
                  <a:pt x="58" y="229"/>
                </a:lnTo>
                <a:close/>
                <a:moveTo>
                  <a:pt x="58" y="145"/>
                </a:moveTo>
                <a:cubicBezTo>
                  <a:pt x="58" y="150"/>
                  <a:pt x="54" y="153"/>
                  <a:pt x="50" y="153"/>
                </a:cubicBezTo>
                <a:cubicBezTo>
                  <a:pt x="46" y="153"/>
                  <a:pt x="43" y="150"/>
                  <a:pt x="43" y="145"/>
                </a:cubicBezTo>
                <a:cubicBezTo>
                  <a:pt x="43" y="104"/>
                  <a:pt x="43" y="104"/>
                  <a:pt x="43" y="104"/>
                </a:cubicBezTo>
                <a:cubicBezTo>
                  <a:pt x="43" y="100"/>
                  <a:pt x="46" y="96"/>
                  <a:pt x="50" y="96"/>
                </a:cubicBezTo>
                <a:cubicBezTo>
                  <a:pt x="54" y="96"/>
                  <a:pt x="58" y="100"/>
                  <a:pt x="58" y="104"/>
                </a:cubicBezTo>
                <a:lnTo>
                  <a:pt x="58" y="145"/>
                </a:lnTo>
                <a:close/>
                <a:moveTo>
                  <a:pt x="558" y="362"/>
                </a:moveTo>
                <a:cubicBezTo>
                  <a:pt x="95" y="362"/>
                  <a:pt x="95" y="362"/>
                  <a:pt x="95" y="362"/>
                </a:cubicBezTo>
                <a:cubicBezTo>
                  <a:pt x="95" y="55"/>
                  <a:pt x="95" y="55"/>
                  <a:pt x="95" y="55"/>
                </a:cubicBezTo>
                <a:cubicBezTo>
                  <a:pt x="558" y="55"/>
                  <a:pt x="558" y="55"/>
                  <a:pt x="558" y="55"/>
                </a:cubicBezTo>
                <a:lnTo>
                  <a:pt x="558" y="362"/>
                </a:lnTo>
                <a:close/>
                <a:moveTo>
                  <a:pt x="610" y="314"/>
                </a:moveTo>
                <a:cubicBezTo>
                  <a:pt x="610" y="318"/>
                  <a:pt x="607" y="322"/>
                  <a:pt x="603" y="322"/>
                </a:cubicBezTo>
                <a:cubicBezTo>
                  <a:pt x="599" y="322"/>
                  <a:pt x="595" y="318"/>
                  <a:pt x="595" y="314"/>
                </a:cubicBezTo>
                <a:cubicBezTo>
                  <a:pt x="595" y="273"/>
                  <a:pt x="595" y="273"/>
                  <a:pt x="595" y="273"/>
                </a:cubicBezTo>
                <a:cubicBezTo>
                  <a:pt x="595" y="268"/>
                  <a:pt x="599" y="265"/>
                  <a:pt x="603" y="265"/>
                </a:cubicBezTo>
                <a:cubicBezTo>
                  <a:pt x="607" y="265"/>
                  <a:pt x="610" y="268"/>
                  <a:pt x="610" y="273"/>
                </a:cubicBezTo>
                <a:lnTo>
                  <a:pt x="610" y="314"/>
                </a:lnTo>
                <a:close/>
                <a:moveTo>
                  <a:pt x="610" y="229"/>
                </a:moveTo>
                <a:cubicBezTo>
                  <a:pt x="610" y="234"/>
                  <a:pt x="607" y="238"/>
                  <a:pt x="603" y="238"/>
                </a:cubicBezTo>
                <a:cubicBezTo>
                  <a:pt x="599" y="238"/>
                  <a:pt x="595" y="234"/>
                  <a:pt x="595" y="229"/>
                </a:cubicBezTo>
                <a:cubicBezTo>
                  <a:pt x="595" y="189"/>
                  <a:pt x="595" y="189"/>
                  <a:pt x="595" y="189"/>
                </a:cubicBezTo>
                <a:cubicBezTo>
                  <a:pt x="595" y="184"/>
                  <a:pt x="599" y="180"/>
                  <a:pt x="603" y="180"/>
                </a:cubicBezTo>
                <a:cubicBezTo>
                  <a:pt x="607" y="180"/>
                  <a:pt x="610" y="184"/>
                  <a:pt x="610" y="189"/>
                </a:cubicBezTo>
                <a:lnTo>
                  <a:pt x="610" y="229"/>
                </a:lnTo>
                <a:close/>
                <a:moveTo>
                  <a:pt x="610" y="145"/>
                </a:moveTo>
                <a:cubicBezTo>
                  <a:pt x="610" y="150"/>
                  <a:pt x="607" y="153"/>
                  <a:pt x="603" y="153"/>
                </a:cubicBezTo>
                <a:cubicBezTo>
                  <a:pt x="599" y="153"/>
                  <a:pt x="595" y="150"/>
                  <a:pt x="595" y="145"/>
                </a:cubicBezTo>
                <a:cubicBezTo>
                  <a:pt x="595" y="104"/>
                  <a:pt x="595" y="104"/>
                  <a:pt x="595" y="104"/>
                </a:cubicBezTo>
                <a:cubicBezTo>
                  <a:pt x="595" y="100"/>
                  <a:pt x="599" y="96"/>
                  <a:pt x="603" y="96"/>
                </a:cubicBezTo>
                <a:cubicBezTo>
                  <a:pt x="607" y="96"/>
                  <a:pt x="610" y="100"/>
                  <a:pt x="610" y="104"/>
                </a:cubicBezTo>
                <a:lnTo>
                  <a:pt x="610" y="14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8"/>
          <p:cNvSpPr/>
          <p:nvPr/>
        </p:nvSpPr>
        <p:spPr>
          <a:xfrm>
            <a:off x="1225478" y="3955977"/>
            <a:ext cx="279879" cy="537471"/>
          </a:xfrm>
          <a:custGeom>
            <a:avLst/>
            <a:gdLst/>
            <a:ahLst/>
            <a:cxnLst/>
            <a:rect l="l" t="t" r="r" b="b"/>
            <a:pathLst>
              <a:path w="418" h="652" extrusionOk="0">
                <a:moveTo>
                  <a:pt x="359" y="0"/>
                </a:moveTo>
                <a:cubicBezTo>
                  <a:pt x="59" y="0"/>
                  <a:pt x="59" y="0"/>
                  <a:pt x="59" y="0"/>
                </a:cubicBezTo>
                <a:cubicBezTo>
                  <a:pt x="27" y="0"/>
                  <a:pt x="0" y="26"/>
                  <a:pt x="0" y="59"/>
                </a:cubicBezTo>
                <a:cubicBezTo>
                  <a:pt x="0" y="593"/>
                  <a:pt x="0" y="593"/>
                  <a:pt x="0" y="593"/>
                </a:cubicBezTo>
                <a:cubicBezTo>
                  <a:pt x="0" y="626"/>
                  <a:pt x="27" y="652"/>
                  <a:pt x="59" y="652"/>
                </a:cubicBezTo>
                <a:cubicBezTo>
                  <a:pt x="359" y="652"/>
                  <a:pt x="359" y="652"/>
                  <a:pt x="359" y="652"/>
                </a:cubicBezTo>
                <a:cubicBezTo>
                  <a:pt x="391" y="652"/>
                  <a:pt x="418" y="626"/>
                  <a:pt x="418" y="593"/>
                </a:cubicBezTo>
                <a:cubicBezTo>
                  <a:pt x="418" y="59"/>
                  <a:pt x="418" y="59"/>
                  <a:pt x="418" y="59"/>
                </a:cubicBezTo>
                <a:cubicBezTo>
                  <a:pt x="418" y="26"/>
                  <a:pt x="391" y="0"/>
                  <a:pt x="359" y="0"/>
                </a:cubicBezTo>
                <a:close/>
                <a:moveTo>
                  <a:pt x="167" y="42"/>
                </a:moveTo>
                <a:cubicBezTo>
                  <a:pt x="250" y="42"/>
                  <a:pt x="250" y="42"/>
                  <a:pt x="250" y="42"/>
                </a:cubicBezTo>
                <a:cubicBezTo>
                  <a:pt x="254" y="42"/>
                  <a:pt x="258" y="45"/>
                  <a:pt x="258" y="50"/>
                </a:cubicBezTo>
                <a:cubicBezTo>
                  <a:pt x="258" y="54"/>
                  <a:pt x="254" y="57"/>
                  <a:pt x="250" y="57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2" y="57"/>
                  <a:pt x="159" y="54"/>
                  <a:pt x="159" y="50"/>
                </a:cubicBezTo>
                <a:cubicBezTo>
                  <a:pt x="159" y="45"/>
                  <a:pt x="162" y="42"/>
                  <a:pt x="167" y="42"/>
                </a:cubicBezTo>
                <a:close/>
                <a:moveTo>
                  <a:pt x="208" y="622"/>
                </a:moveTo>
                <a:cubicBezTo>
                  <a:pt x="197" y="622"/>
                  <a:pt x="188" y="613"/>
                  <a:pt x="188" y="602"/>
                </a:cubicBezTo>
                <a:cubicBezTo>
                  <a:pt x="188" y="591"/>
                  <a:pt x="197" y="582"/>
                  <a:pt x="208" y="582"/>
                </a:cubicBezTo>
                <a:cubicBezTo>
                  <a:pt x="219" y="582"/>
                  <a:pt x="228" y="591"/>
                  <a:pt x="228" y="602"/>
                </a:cubicBezTo>
                <a:cubicBezTo>
                  <a:pt x="228" y="613"/>
                  <a:pt x="219" y="622"/>
                  <a:pt x="208" y="622"/>
                </a:cubicBezTo>
                <a:close/>
                <a:moveTo>
                  <a:pt x="362" y="557"/>
                </a:moveTo>
                <a:cubicBezTo>
                  <a:pt x="55" y="557"/>
                  <a:pt x="55" y="557"/>
                  <a:pt x="55" y="557"/>
                </a:cubicBezTo>
                <a:cubicBezTo>
                  <a:pt x="55" y="95"/>
                  <a:pt x="55" y="95"/>
                  <a:pt x="55" y="95"/>
                </a:cubicBezTo>
                <a:cubicBezTo>
                  <a:pt x="362" y="95"/>
                  <a:pt x="362" y="95"/>
                  <a:pt x="362" y="95"/>
                </a:cubicBezTo>
                <a:lnTo>
                  <a:pt x="362" y="55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58"/>
          <p:cNvCxnSpPr/>
          <p:nvPr/>
        </p:nvCxnSpPr>
        <p:spPr>
          <a:xfrm>
            <a:off x="1863947" y="1935275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33" name="Google Shape;433;p58"/>
          <p:cNvSpPr txBox="1"/>
          <p:nvPr/>
        </p:nvSpPr>
        <p:spPr>
          <a:xfrm>
            <a:off x="992902" y="4908119"/>
            <a:ext cx="8407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900"/>
              <a:buFont typeface="Arial"/>
              <a:buNone/>
            </a:pPr>
            <a:r>
              <a:rPr lang="en-US" sz="9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AWS EC2 Connect</a:t>
            </a:r>
            <a:endParaRPr/>
          </a:p>
        </p:txBody>
      </p:sp>
      <p:cxnSp>
        <p:nvCxnSpPr>
          <p:cNvPr id="434" name="Google Shape;434;p58"/>
          <p:cNvCxnSpPr/>
          <p:nvPr/>
        </p:nvCxnSpPr>
        <p:spPr>
          <a:xfrm>
            <a:off x="775068" y="4909487"/>
            <a:ext cx="0" cy="710479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35" name="Google Shape;435;p58"/>
          <p:cNvCxnSpPr/>
          <p:nvPr/>
        </p:nvCxnSpPr>
        <p:spPr>
          <a:xfrm>
            <a:off x="1914663" y="4909487"/>
            <a:ext cx="0" cy="710479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36" name="Google Shape;436;p58"/>
          <p:cNvSpPr/>
          <p:nvPr/>
        </p:nvSpPr>
        <p:spPr>
          <a:xfrm>
            <a:off x="7982933" y="1099960"/>
            <a:ext cx="1746607" cy="966115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8"/>
          <p:cNvSpPr/>
          <p:nvPr/>
        </p:nvSpPr>
        <p:spPr>
          <a:xfrm>
            <a:off x="7998749" y="2373298"/>
            <a:ext cx="1746607" cy="98676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8"/>
          <p:cNvSpPr/>
          <p:nvPr/>
        </p:nvSpPr>
        <p:spPr>
          <a:xfrm>
            <a:off x="7982933" y="3622484"/>
            <a:ext cx="1746607" cy="97335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8"/>
          <p:cNvSpPr/>
          <p:nvPr/>
        </p:nvSpPr>
        <p:spPr>
          <a:xfrm>
            <a:off x="4542922" y="775893"/>
            <a:ext cx="2719471" cy="580270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AAE6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8"/>
          <p:cNvSpPr txBox="1"/>
          <p:nvPr/>
        </p:nvSpPr>
        <p:spPr>
          <a:xfrm>
            <a:off x="5224699" y="793401"/>
            <a:ext cx="146560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BEC"/>
              </a:buClr>
              <a:buSzPts val="1100"/>
              <a:buFont typeface="Arial"/>
              <a:buNone/>
            </a:pPr>
            <a:r>
              <a:rPr lang="en-US" sz="1100" b="1">
                <a:solidFill>
                  <a:srgbClr val="00ABE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</a:t>
            </a:r>
            <a:r>
              <a:rPr lang="en-US" sz="11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100" b="1">
                <a:solidFill>
                  <a:srgbClr val="00ABE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network</a:t>
            </a:r>
            <a:endParaRPr/>
          </a:p>
        </p:txBody>
      </p:sp>
      <p:pic>
        <p:nvPicPr>
          <p:cNvPr id="441" name="Google Shape;441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430" y="912000"/>
            <a:ext cx="349517" cy="11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1874" y="3628267"/>
            <a:ext cx="2182265" cy="102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7859" y="3819807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9159" y="3819517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9801" y="1103297"/>
            <a:ext cx="2182265" cy="102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5786" y="1294836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7086" y="1294547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1874" y="2369774"/>
            <a:ext cx="2182265" cy="102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7859" y="2561313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9159" y="2561024"/>
            <a:ext cx="575351" cy="5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8"/>
          <p:cNvSpPr txBox="1"/>
          <p:nvPr/>
        </p:nvSpPr>
        <p:spPr>
          <a:xfrm>
            <a:off x="5412703" y="4403937"/>
            <a:ext cx="9168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Mirror layer</a:t>
            </a:r>
            <a:endParaRPr/>
          </a:p>
        </p:txBody>
      </p:sp>
      <p:sp>
        <p:nvSpPr>
          <p:cNvPr id="452" name="Google Shape;452;p58"/>
          <p:cNvSpPr txBox="1"/>
          <p:nvPr/>
        </p:nvSpPr>
        <p:spPr>
          <a:xfrm>
            <a:off x="5343969" y="3634472"/>
            <a:ext cx="12730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High Availability set</a:t>
            </a:r>
            <a:endParaRPr/>
          </a:p>
        </p:txBody>
      </p:sp>
      <p:sp>
        <p:nvSpPr>
          <p:cNvPr id="453" name="Google Shape;453;p58"/>
          <p:cNvSpPr txBox="1"/>
          <p:nvPr/>
        </p:nvSpPr>
        <p:spPr>
          <a:xfrm>
            <a:off x="5283478" y="2361504"/>
            <a:ext cx="12730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High Availability set</a:t>
            </a:r>
            <a:endParaRPr/>
          </a:p>
        </p:txBody>
      </p:sp>
      <p:sp>
        <p:nvSpPr>
          <p:cNvPr id="454" name="Google Shape;454;p58"/>
          <p:cNvSpPr txBox="1"/>
          <p:nvPr/>
        </p:nvSpPr>
        <p:spPr>
          <a:xfrm>
            <a:off x="5247505" y="1099960"/>
            <a:ext cx="12730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High Availability set</a:t>
            </a:r>
            <a:endParaRPr/>
          </a:p>
        </p:txBody>
      </p:sp>
      <p:sp>
        <p:nvSpPr>
          <p:cNvPr id="455" name="Google Shape;455;p58"/>
          <p:cNvSpPr txBox="1"/>
          <p:nvPr/>
        </p:nvSpPr>
        <p:spPr>
          <a:xfrm>
            <a:off x="5405637" y="3164677"/>
            <a:ext cx="95332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Mirror  layer</a:t>
            </a:r>
            <a:endParaRPr/>
          </a:p>
        </p:txBody>
      </p:sp>
      <p:sp>
        <p:nvSpPr>
          <p:cNvPr id="456" name="Google Shape;456;p58"/>
          <p:cNvSpPr txBox="1"/>
          <p:nvPr/>
        </p:nvSpPr>
        <p:spPr>
          <a:xfrm>
            <a:off x="5448450" y="1804469"/>
            <a:ext cx="121471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Web  layer</a:t>
            </a:r>
            <a:endParaRPr/>
          </a:p>
        </p:txBody>
      </p:sp>
      <p:sp>
        <p:nvSpPr>
          <p:cNvPr id="457" name="Google Shape;457;p58"/>
          <p:cNvSpPr txBox="1"/>
          <p:nvPr/>
        </p:nvSpPr>
        <p:spPr>
          <a:xfrm>
            <a:off x="8158635" y="2578243"/>
            <a:ext cx="12307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Mirror Server API</a:t>
            </a:r>
            <a:endParaRPr/>
          </a:p>
        </p:txBody>
      </p:sp>
      <p:sp>
        <p:nvSpPr>
          <p:cNvPr id="458" name="Google Shape;458;p58"/>
          <p:cNvSpPr txBox="1"/>
          <p:nvPr/>
        </p:nvSpPr>
        <p:spPr>
          <a:xfrm>
            <a:off x="8225922" y="1310335"/>
            <a:ext cx="120251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Web Server API</a:t>
            </a:r>
            <a:endParaRPr/>
          </a:p>
        </p:txBody>
      </p:sp>
      <p:cxnSp>
        <p:nvCxnSpPr>
          <p:cNvPr id="459" name="Google Shape;459;p58"/>
          <p:cNvCxnSpPr/>
          <p:nvPr/>
        </p:nvCxnSpPr>
        <p:spPr>
          <a:xfrm>
            <a:off x="7315201" y="1559569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60" name="Google Shape;460;p58"/>
          <p:cNvCxnSpPr/>
          <p:nvPr/>
        </p:nvCxnSpPr>
        <p:spPr>
          <a:xfrm>
            <a:off x="7315199" y="2863324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61" name="Google Shape;461;p58"/>
          <p:cNvCxnSpPr/>
          <p:nvPr/>
        </p:nvCxnSpPr>
        <p:spPr>
          <a:xfrm>
            <a:off x="7315199" y="4048975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62" name="Google Shape;462;p58"/>
          <p:cNvSpPr txBox="1"/>
          <p:nvPr/>
        </p:nvSpPr>
        <p:spPr>
          <a:xfrm>
            <a:off x="954721" y="4595838"/>
            <a:ext cx="749787" cy="25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051"/>
              <a:buFont typeface="Arial"/>
              <a:buNone/>
            </a:pPr>
            <a:r>
              <a:rPr lang="en-US" sz="1051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/>
          </a:p>
        </p:txBody>
      </p:sp>
      <p:pic>
        <p:nvPicPr>
          <p:cNvPr id="463" name="Google Shape;463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3468" y="839031"/>
            <a:ext cx="553523" cy="55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4069" y="3360068"/>
            <a:ext cx="553523" cy="55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9695" y="2115496"/>
            <a:ext cx="553523" cy="553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58"/>
          <p:cNvCxnSpPr/>
          <p:nvPr/>
        </p:nvCxnSpPr>
        <p:spPr>
          <a:xfrm rot="10800000" flipH="1">
            <a:off x="3966219" y="1933985"/>
            <a:ext cx="748915" cy="1"/>
          </a:xfrm>
          <a:prstGeom prst="straightConnector1">
            <a:avLst/>
          </a:prstGeom>
          <a:noFill/>
          <a:ln w="9525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67" name="Google Shape;467;p58"/>
          <p:cNvSpPr txBox="1"/>
          <p:nvPr/>
        </p:nvSpPr>
        <p:spPr>
          <a:xfrm>
            <a:off x="8214240" y="3771976"/>
            <a:ext cx="12307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Mirror Server API</a:t>
            </a:r>
            <a:endParaRPr/>
          </a:p>
        </p:txBody>
      </p:sp>
      <p:pic>
        <p:nvPicPr>
          <p:cNvPr id="468" name="Google Shape;468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4425" y="5235221"/>
            <a:ext cx="1164819" cy="116481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-12086" y="-9192"/>
            <a:ext cx="12204087" cy="697563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DEPLOYMENT ARCHITECTURE</a:t>
            </a:r>
            <a:endParaRPr/>
          </a:p>
        </p:txBody>
      </p:sp>
      <p:sp>
        <p:nvSpPr>
          <p:cNvPr id="470" name="Google Shape;470;p58"/>
          <p:cNvSpPr/>
          <p:nvPr/>
        </p:nvSpPr>
        <p:spPr>
          <a:xfrm>
            <a:off x="1169768" y="5587579"/>
            <a:ext cx="581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EC2</a:t>
            </a:r>
            <a:endParaRPr/>
          </a:p>
        </p:txBody>
      </p:sp>
      <p:pic>
        <p:nvPicPr>
          <p:cNvPr id="471" name="Google Shape;471;p58" descr="Image result for aws load balancer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 flipH="1">
            <a:off x="2910707" y="1559508"/>
            <a:ext cx="1097552" cy="78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58969" y="4897211"/>
            <a:ext cx="2182265" cy="9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4954" y="5088749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6254" y="5088460"/>
            <a:ext cx="575351" cy="5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/>
        </p:nvSpPr>
        <p:spPr>
          <a:xfrm>
            <a:off x="5049811" y="5592917"/>
            <a:ext cx="17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Cassandra Database layer</a:t>
            </a: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5342130" y="4864948"/>
            <a:ext cx="12730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High Availability set</a:t>
            </a:r>
            <a:endParaRPr/>
          </a:p>
        </p:txBody>
      </p:sp>
      <p:pic>
        <p:nvPicPr>
          <p:cNvPr id="477" name="Google Shape;477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1164" y="4629011"/>
            <a:ext cx="553523" cy="55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58969" y="5885037"/>
            <a:ext cx="2182265" cy="6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37023" y="5937724"/>
            <a:ext cx="575351" cy="5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8"/>
          <p:cNvSpPr txBox="1"/>
          <p:nvPr/>
        </p:nvSpPr>
        <p:spPr>
          <a:xfrm>
            <a:off x="5529548" y="6004719"/>
            <a:ext cx="1045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My SQL Database layer</a:t>
            </a:r>
            <a:endParaRPr/>
          </a:p>
        </p:txBody>
      </p:sp>
      <p:pic>
        <p:nvPicPr>
          <p:cNvPr id="481" name="Google Shape;481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56653" y="5812445"/>
            <a:ext cx="553523" cy="55352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8"/>
          <p:cNvSpPr/>
          <p:nvPr/>
        </p:nvSpPr>
        <p:spPr>
          <a:xfrm>
            <a:off x="7980047" y="4938967"/>
            <a:ext cx="1746607" cy="97335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8"/>
          <p:cNvSpPr txBox="1"/>
          <p:nvPr/>
        </p:nvSpPr>
        <p:spPr>
          <a:xfrm>
            <a:off x="8211355" y="5088459"/>
            <a:ext cx="12307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Mirror Server API</a:t>
            </a:r>
            <a:endParaRPr/>
          </a:p>
        </p:txBody>
      </p:sp>
      <p:sp>
        <p:nvSpPr>
          <p:cNvPr id="484" name="Google Shape;484;p58"/>
          <p:cNvSpPr/>
          <p:nvPr/>
        </p:nvSpPr>
        <p:spPr>
          <a:xfrm>
            <a:off x="10187343" y="2367652"/>
            <a:ext cx="1746607" cy="98676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8"/>
          <p:cNvSpPr txBox="1"/>
          <p:nvPr/>
        </p:nvSpPr>
        <p:spPr>
          <a:xfrm>
            <a:off x="10287446" y="2544769"/>
            <a:ext cx="14693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Simulated Cluster</a:t>
            </a:r>
            <a:endParaRPr/>
          </a:p>
        </p:txBody>
      </p:sp>
      <p:sp>
        <p:nvSpPr>
          <p:cNvPr id="486" name="Google Shape;486;p58"/>
          <p:cNvSpPr/>
          <p:nvPr/>
        </p:nvSpPr>
        <p:spPr>
          <a:xfrm>
            <a:off x="10187346" y="3585940"/>
            <a:ext cx="1746607" cy="98676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10187343" y="4925550"/>
            <a:ext cx="1746607" cy="98676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8D08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9988344" y="762321"/>
            <a:ext cx="2136457" cy="5917852"/>
          </a:xfrm>
          <a:prstGeom prst="rect">
            <a:avLst/>
          </a:prstGeom>
          <a:noFill/>
          <a:ln w="19050" cap="flat" cmpd="sng">
            <a:solidFill>
              <a:srgbClr val="A8D08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8"/>
          <p:cNvSpPr txBox="1"/>
          <p:nvPr/>
        </p:nvSpPr>
        <p:spPr>
          <a:xfrm>
            <a:off x="10325980" y="3832161"/>
            <a:ext cx="14693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Simulated Cluster</a:t>
            </a:r>
            <a:endParaRPr/>
          </a:p>
        </p:txBody>
      </p:sp>
      <p:sp>
        <p:nvSpPr>
          <p:cNvPr id="490" name="Google Shape;490;p58"/>
          <p:cNvSpPr txBox="1"/>
          <p:nvPr/>
        </p:nvSpPr>
        <p:spPr>
          <a:xfrm>
            <a:off x="10287446" y="5078511"/>
            <a:ext cx="14693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Simulated Cluster</a:t>
            </a:r>
            <a:endParaRPr/>
          </a:p>
        </p:txBody>
      </p:sp>
      <p:cxnSp>
        <p:nvCxnSpPr>
          <p:cNvPr id="491" name="Google Shape;491;p58"/>
          <p:cNvCxnSpPr/>
          <p:nvPr/>
        </p:nvCxnSpPr>
        <p:spPr>
          <a:xfrm>
            <a:off x="9456719" y="2814995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cxnSp>
        <p:nvCxnSpPr>
          <p:cNvPr id="492" name="Google Shape;492;p58"/>
          <p:cNvCxnSpPr/>
          <p:nvPr/>
        </p:nvCxnSpPr>
        <p:spPr>
          <a:xfrm>
            <a:off x="9456719" y="4048975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pic>
        <p:nvPicPr>
          <p:cNvPr id="493" name="Google Shape;493;p58" descr="Image result for aws ic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84095" y="402782"/>
            <a:ext cx="956733" cy="95673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8"/>
          <p:cNvSpPr txBox="1"/>
          <p:nvPr/>
        </p:nvSpPr>
        <p:spPr>
          <a:xfrm>
            <a:off x="10068852" y="1300964"/>
            <a:ext cx="1906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Simulated Station Physical Layer</a:t>
            </a:r>
            <a:endParaRPr/>
          </a:p>
        </p:txBody>
      </p:sp>
      <p:sp>
        <p:nvSpPr>
          <p:cNvPr id="495" name="Google Shape;495;p58"/>
          <p:cNvSpPr txBox="1"/>
          <p:nvPr/>
        </p:nvSpPr>
        <p:spPr>
          <a:xfrm>
            <a:off x="2714281" y="2432540"/>
            <a:ext cx="1369600" cy="50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333"/>
              <a:buFont typeface="Arial"/>
              <a:buNone/>
            </a:pPr>
            <a:r>
              <a:rPr lang="en-US" sz="1333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Elastic Load Balancer</a:t>
            </a:r>
            <a:endParaRPr/>
          </a:p>
        </p:txBody>
      </p:sp>
      <p:pic>
        <p:nvPicPr>
          <p:cNvPr id="496" name="Google Shape;496;p58" descr="Image result for git repo ico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76389" y="5680115"/>
            <a:ext cx="846667" cy="348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58"/>
          <p:cNvCxnSpPr/>
          <p:nvPr/>
        </p:nvCxnSpPr>
        <p:spPr>
          <a:xfrm rot="10800000">
            <a:off x="3380907" y="4700954"/>
            <a:ext cx="0" cy="563772"/>
          </a:xfrm>
          <a:prstGeom prst="straightConnector1">
            <a:avLst/>
          </a:prstGeom>
          <a:noFill/>
          <a:ln w="19050" cap="flat" cmpd="sng">
            <a:solidFill>
              <a:srgbClr val="F466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98" name="Google Shape;498;p58" descr="Related imag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85536" y="3174337"/>
            <a:ext cx="1420256" cy="130547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8"/>
          <p:cNvSpPr txBox="1"/>
          <p:nvPr/>
        </p:nvSpPr>
        <p:spPr>
          <a:xfrm>
            <a:off x="2710864" y="4192597"/>
            <a:ext cx="1369600" cy="50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333"/>
              <a:buFont typeface="Arial"/>
              <a:buNone/>
            </a:pPr>
            <a:r>
              <a:rPr lang="en-US" sz="1333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AWS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333"/>
              <a:buFont typeface="Arial"/>
              <a:buNone/>
            </a:pPr>
            <a:r>
              <a:rPr lang="en-US" sz="1333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Code Build</a:t>
            </a:r>
            <a:endParaRPr/>
          </a:p>
        </p:txBody>
      </p:sp>
      <p:cxnSp>
        <p:nvCxnSpPr>
          <p:cNvPr id="500" name="Google Shape;500;p58"/>
          <p:cNvCxnSpPr>
            <a:endCxn id="495" idx="2"/>
          </p:cNvCxnSpPr>
          <p:nvPr/>
        </p:nvCxnSpPr>
        <p:spPr>
          <a:xfrm rot="10800000">
            <a:off x="3399081" y="2935113"/>
            <a:ext cx="0" cy="430800"/>
          </a:xfrm>
          <a:prstGeom prst="straightConnector1">
            <a:avLst/>
          </a:prstGeom>
          <a:noFill/>
          <a:ln w="190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1" name="Google Shape;501;p58"/>
          <p:cNvSpPr/>
          <p:nvPr/>
        </p:nvSpPr>
        <p:spPr>
          <a:xfrm>
            <a:off x="2618277" y="5429261"/>
            <a:ext cx="1746607" cy="966115"/>
          </a:xfrm>
          <a:prstGeom prst="rect">
            <a:avLst/>
          </a:prstGeom>
          <a:noFill/>
          <a:ln w="28575" cap="flat" cmpd="sng">
            <a:solidFill>
              <a:srgbClr val="F4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sp>
        <p:nvSpPr>
          <p:cNvPr id="308" name="Google Shape;308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44500" algn="l" rtl="0">
              <a:spcBef>
                <a:spcPts val="100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Least connection algorithm applied in implementation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Monitors TCP/IP traffic for incoming workload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Keeps track of latest number of connections in DB for each server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Assigns the workload to the server that has the least connections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LB log supports tracing dynamic workload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 -- Example</a:t>
            </a: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body" idx="1"/>
          </p:nvPr>
        </p:nvSpPr>
        <p:spPr>
          <a:xfrm>
            <a:off x="838200" y="5003625"/>
            <a:ext cx="10515600" cy="15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Server specified by IP:port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Same IP, different ports implies same EC2 instance but different accounts (due to cost concerns)</a:t>
            </a:r>
            <a:endParaRPr/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350" y="1557350"/>
            <a:ext cx="8054975" cy="3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838200" y="397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Simulated Smart Station Structure</a:t>
            </a:r>
            <a:endParaRPr/>
          </a:p>
        </p:txBody>
      </p:sp>
      <p:sp>
        <p:nvSpPr>
          <p:cNvPr id="292" name="Google Shape;292;p41"/>
          <p:cNvSpPr txBox="1">
            <a:spLocks noGrp="1"/>
          </p:cNvSpPr>
          <p:nvPr>
            <p:ph type="body" idx="1"/>
          </p:nvPr>
        </p:nvSpPr>
        <p:spPr>
          <a:xfrm>
            <a:off x="6582375" y="1976425"/>
            <a:ext cx="47715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Smart mesh network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Node J connects to Node K, instead of Cluster.  Could connect to another node if necessary.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75" y="1976425"/>
            <a:ext cx="5057775" cy="39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ctrTitle"/>
          </p:nvPr>
        </p:nvSpPr>
        <p:spPr>
          <a:xfrm>
            <a:off x="-1" y="3428999"/>
            <a:ext cx="7266709" cy="277090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Dr. Jerry Gao</a:t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-1" y="2967334"/>
            <a:ext cx="22098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PROFESSOR: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Smart Station Structure</a:t>
            </a:r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body" idx="1"/>
          </p:nvPr>
        </p:nvSpPr>
        <p:spPr>
          <a:xfrm>
            <a:off x="838200" y="4857000"/>
            <a:ext cx="10515600" cy="176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Up to 4 sensors under each node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Sensor type: temperature, air humidity, soil moisture, soil pH value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Simulation of physical sensors</a:t>
            </a:r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354" y="1521279"/>
            <a:ext cx="7531750" cy="32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Infrastructure Manager Responsibilities</a:t>
            </a:r>
            <a:endParaRPr/>
          </a:p>
        </p:txBody>
      </p:sp>
      <p:sp>
        <p:nvSpPr>
          <p:cNvPr id="322" name="Google Shape;322;p45"/>
          <p:cNvSpPr txBox="1">
            <a:spLocks noGrp="1"/>
          </p:cNvSpPr>
          <p:nvPr>
            <p:ph type="body" idx="1"/>
          </p:nvPr>
        </p:nvSpPr>
        <p:spPr>
          <a:xfrm>
            <a:off x="838200" y="1415625"/>
            <a:ext cx="10515600" cy="4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This component allows framers to build their desirable sensor networks with diverse sensors in well-defined process below: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Select one sensor network for an agriculture sensor network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Select and configure different sensors for a smart node and its location in a ranch or (a greenhouse) using a floor plan.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Select and configure smart sensor nodes (or cluster nodes)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Deploy and connection validation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In addition, this component supports the following management functions for sensor network.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(a) Cluster node management: It allows clients to add/update/delete/view cluster nodes for an agriculture IOT sensor network, and track cluster node status.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(b) Smart node management: It allows clients to add/update/delete/view smart nodes controlled by a cluster, and track node status.</a:t>
            </a:r>
            <a:endParaRPr sz="1800">
              <a:solidFill>
                <a:srgbClr val="0000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Infrastructure Manager Use Case</a:t>
            </a:r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Infrastructure Manager API Design</a:t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89050"/>
            <a:ext cx="10101050" cy="43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Home Page UI</a:t>
            </a: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9525"/>
            <a:ext cx="4734549" cy="57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399" y="1099525"/>
            <a:ext cx="7152650" cy="349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1599" y="4764770"/>
            <a:ext cx="6372210" cy="195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Health Status UI</a:t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9239"/>
            <a:ext cx="12192000" cy="309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Networking</a:t>
            </a:r>
            <a:endParaRPr sz="3600" dirty="0"/>
          </a:p>
        </p:txBody>
      </p:sp>
      <p:pic>
        <p:nvPicPr>
          <p:cNvPr id="359" name="Google Shape;3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263" y="1893038"/>
            <a:ext cx="75533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90725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node/sensor/cluster</a:t>
            </a:r>
            <a:endParaRPr/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00" y="1588375"/>
            <a:ext cx="4321999" cy="52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299" y="1609438"/>
            <a:ext cx="4923477" cy="52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View</a:t>
            </a:r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75" y="1825613"/>
            <a:ext cx="59436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IOT Support</a:t>
            </a:r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body" idx="1"/>
          </p:nvPr>
        </p:nvSpPr>
        <p:spPr>
          <a:xfrm>
            <a:off x="838200" y="1436525"/>
            <a:ext cx="10515600" cy="50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View the list of farmers farmers whom he is responsible</a:t>
            </a:r>
            <a:endParaRPr sz="3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Add/delete a node to the farm</a:t>
            </a:r>
            <a:endParaRPr sz="3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View all nodes and sensors in the farm</a:t>
            </a:r>
            <a:endParaRPr sz="3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View the status of nodes and sensors in the farm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203200" y="3530600"/>
            <a:ext cx="7181400" cy="2510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Calibri"/>
              <a:buNone/>
            </a:pPr>
            <a:br>
              <a:rPr lang="en-US" sz="4320"/>
            </a:br>
            <a:r>
              <a:rPr lang="en-US" sz="3240"/>
              <a:t>Hemaprasanthi Mutyala </a:t>
            </a:r>
            <a:br>
              <a:rPr lang="en-US" sz="3240"/>
            </a:br>
            <a:r>
              <a:rPr lang="en-US" sz="3240"/>
              <a:t>Maahi Chatterjee</a:t>
            </a:r>
            <a:br>
              <a:rPr lang="en-US" sz="3240"/>
            </a:br>
            <a:r>
              <a:rPr lang="en-US" sz="3240"/>
              <a:t>Wenyan He</a:t>
            </a:r>
            <a:br>
              <a:rPr lang="en-US" sz="3240"/>
            </a:br>
            <a:r>
              <a:rPr lang="en-US" sz="3240"/>
              <a:t>Lakshmi Kameswari Maduri</a:t>
            </a:r>
            <a:br>
              <a:rPr lang="en-US" sz="3240"/>
            </a:br>
            <a:endParaRPr sz="3240"/>
          </a:p>
        </p:txBody>
      </p:sp>
      <p:sp>
        <p:nvSpPr>
          <p:cNvPr id="183" name="Google Shape;183;p28"/>
          <p:cNvSpPr/>
          <p:nvPr/>
        </p:nvSpPr>
        <p:spPr>
          <a:xfrm>
            <a:off x="203200" y="2828420"/>
            <a:ext cx="2844900" cy="69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STUDENTS: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500" y="3530600"/>
            <a:ext cx="2509975" cy="25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6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List Of Farmers</a:t>
            </a:r>
            <a:endParaRPr/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600"/>
            <a:ext cx="11708049" cy="55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all sensors in the farm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1543050"/>
            <a:ext cx="11591925" cy="46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all nodes in the farm</a:t>
            </a:r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1489801"/>
            <a:ext cx="11630025" cy="468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new sensor upon Farmer’s request</a:t>
            </a:r>
            <a:endParaRPr/>
          </a:p>
        </p:txBody>
      </p:sp>
      <p:sp>
        <p:nvSpPr>
          <p:cNvPr id="544" name="Google Shape;544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5" name="Google Shape;5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496801"/>
            <a:ext cx="10648950" cy="474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Delete a sensor upon Farmer’s request</a:t>
            </a: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529575"/>
            <a:ext cx="10744200" cy="450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u="sng"/>
              <a:t>System Dashboard-Home Page</a:t>
            </a:r>
            <a:endParaRPr b="1" u="sng"/>
          </a:p>
        </p:txBody>
      </p:sp>
      <p:sp>
        <p:nvSpPr>
          <p:cNvPr id="380" name="Google Shape;380;p53"/>
          <p:cNvSpPr txBox="1">
            <a:spLocks noGrp="1"/>
          </p:cNvSpPr>
          <p:nvPr>
            <p:ph type="body" idx="1"/>
          </p:nvPr>
        </p:nvSpPr>
        <p:spPr>
          <a:xfrm>
            <a:off x="838200" y="1143000"/>
            <a:ext cx="10515600" cy="5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43000"/>
            <a:ext cx="10515599" cy="28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539175"/>
            <a:ext cx="10515599" cy="26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0950" y="0"/>
            <a:ext cx="1732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u="sng"/>
              <a:t>System Dashboard-Home Page</a:t>
            </a:r>
            <a:endParaRPr b="1" u="sng"/>
          </a:p>
        </p:txBody>
      </p:sp>
      <p:sp>
        <p:nvSpPr>
          <p:cNvPr id="389" name="Google Shape;389;p54"/>
          <p:cNvSpPr txBox="1">
            <a:spLocks noGrp="1"/>
          </p:cNvSpPr>
          <p:nvPr>
            <p:ph type="body" idx="1"/>
          </p:nvPr>
        </p:nvSpPr>
        <p:spPr>
          <a:xfrm>
            <a:off x="838200" y="1143000"/>
            <a:ext cx="10515600" cy="5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43000"/>
            <a:ext cx="10515599" cy="26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236200"/>
            <a:ext cx="10515600" cy="29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0900" y="0"/>
            <a:ext cx="17829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System Dashboard-Farmer</a:t>
            </a:r>
            <a:endParaRPr dirty="0"/>
          </a:p>
        </p:txBody>
      </p:sp>
      <p:sp>
        <p:nvSpPr>
          <p:cNvPr id="398" name="Google Shape;398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99" name="Google Shape;3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5867550" cy="43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5"/>
          <p:cNvSpPr txBox="1"/>
          <p:nvPr/>
        </p:nvSpPr>
        <p:spPr>
          <a:xfrm>
            <a:off x="6682475" y="1817925"/>
            <a:ext cx="4671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latin typeface="Calibri"/>
                <a:ea typeface="Calibri"/>
                <a:cs typeface="Calibri"/>
                <a:sym typeface="Calibri"/>
              </a:rPr>
              <a:t>Farmer Dashboard</a:t>
            </a:r>
            <a:endParaRPr sz="1600" b="1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List of Options given to the Farmer: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List of Sensors in the field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Request to add a sensor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Request to remove a sensor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View the status of the requests(Add/Remove Sensor)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Sensor Data for individual Sensors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8800" y="137700"/>
            <a:ext cx="1905000" cy="15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System Dashboard</a:t>
            </a:r>
            <a:endParaRPr dirty="0"/>
          </a:p>
        </p:txBody>
      </p:sp>
      <p:sp>
        <p:nvSpPr>
          <p:cNvPr id="407" name="Google Shape;407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5041876" cy="43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750" y="1825625"/>
            <a:ext cx="5298202" cy="43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8800" y="140500"/>
            <a:ext cx="1905000" cy="1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System Dashboard</a:t>
            </a:r>
            <a:endParaRPr dirty="0"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17" name="Google Shape;4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10515600" cy="43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9750" y="365125"/>
            <a:ext cx="1714050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ctrTitle"/>
          </p:nvPr>
        </p:nvSpPr>
        <p:spPr>
          <a:xfrm>
            <a:off x="1766456" y="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en-US" sz="6600" b="1">
                <a:latin typeface="Times New Roman"/>
                <a:ea typeface="Times New Roman"/>
                <a:cs typeface="Times New Roman"/>
                <a:sym typeface="Times New Roman"/>
              </a:rPr>
              <a:t>What makes a smart agriculture smart?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Future Enhancement Plan</a:t>
            </a:r>
            <a:endParaRPr/>
          </a:p>
        </p:txBody>
      </p:sp>
      <p:sp>
        <p:nvSpPr>
          <p:cNvPr id="507" name="Google Shape;50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more secure and protected data access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User Subscription and Billing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Technician account and permission management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Sensor data mining, processing and applied utilization using Machine Learning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>
            <a:spLocks noGrp="1"/>
          </p:cNvSpPr>
          <p:nvPr>
            <p:ph type="ctrTitle"/>
          </p:nvPr>
        </p:nvSpPr>
        <p:spPr>
          <a:xfrm>
            <a:off x="1635825" y="162551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838200" y="2709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SMART  RANCH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598621" y="1596541"/>
            <a:ext cx="4916059" cy="4681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Smart Ranch is a hot topic that has started trending at the top of the IOT world in the past few years.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IOT-based smart agriculture infrastructure management system encapsulates this logical premise and provides a semi-autonomous ranch system towards building a smart agriculture.</a:t>
            </a: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702" y="0"/>
            <a:ext cx="67532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Sensor installation, registration and tracking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collection from sensors and data management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analysis and report generation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Protected data access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203200" y="381000"/>
            <a:ext cx="1137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System Users/Actors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2" name="Google Shape;212;p33"/>
          <p:cNvSpPr/>
          <p:nvPr/>
        </p:nvSpPr>
        <p:spPr>
          <a:xfrm>
            <a:off x="0" y="1600200"/>
            <a:ext cx="3759200" cy="46329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3C6E7"/>
              </a:gs>
              <a:gs pos="50000">
                <a:srgbClr val="B3C6E7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r>
              <a:rPr lang="en-US" sz="3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The persons who access the system to collect sensor data and view different reports.</a:t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4013200" y="1600200"/>
            <a:ext cx="3759200" cy="46329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3C6E7"/>
              </a:gs>
              <a:gs pos="50000">
                <a:srgbClr val="B3C6E7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Infrastructure manager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The persons who setup, configure, and manage smart clusters, nodes, and sensors, as well as their connections.</a:t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8026400" y="1524000"/>
            <a:ext cx="3759200" cy="46329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3C6E7"/>
              </a:gs>
              <a:gs pos="50000">
                <a:srgbClr val="B3C6E7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IOT Support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The persons who access the system to find out the status of smart nodes, clusters, and sensors.</a:t>
            </a:r>
            <a:endParaRPr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406401" y="482601"/>
            <a:ext cx="304519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System Overview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l="25832" t="18888" r="26904" b="10000"/>
          <a:stretch/>
        </p:blipFill>
        <p:spPr>
          <a:xfrm>
            <a:off x="2235200" y="1397001"/>
            <a:ext cx="8128000" cy="520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764</Words>
  <Application>Microsoft Office PowerPoint</Application>
  <PresentationFormat>Widescreen</PresentationFormat>
  <Paragraphs>157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Quattrocento Sans</vt:lpstr>
      <vt:lpstr>Times New Roman</vt:lpstr>
      <vt:lpstr>Calibri</vt:lpstr>
      <vt:lpstr>Office Theme</vt:lpstr>
      <vt:lpstr>1_Office Theme</vt:lpstr>
      <vt:lpstr>An IoT Based Smart Infrastructure Management on Cloud</vt:lpstr>
      <vt:lpstr>Dr. Jerry Gao</vt:lpstr>
      <vt:lpstr> Hemaprasanthi Mutyala  Maahi Chatterjee Wenyan He Lakshmi Kameswari Maduri </vt:lpstr>
      <vt:lpstr>What makes a smart agriculture smart?</vt:lpstr>
      <vt:lpstr>PowerPoint Presentation</vt:lpstr>
      <vt:lpstr>SMART  RANCH</vt:lpstr>
      <vt:lpstr>Objectives</vt:lpstr>
      <vt:lpstr>System Users/Actors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Design: MongoDB</vt:lpstr>
      <vt:lpstr>PowerPoint Presentation</vt:lpstr>
      <vt:lpstr>Load Balancer</vt:lpstr>
      <vt:lpstr>Load Balancer -- Example</vt:lpstr>
      <vt:lpstr>Simulated Smart Station Structure</vt:lpstr>
      <vt:lpstr>Simulated Smart Station Structure</vt:lpstr>
      <vt:lpstr>Infrastructure Manager Responsibilities</vt:lpstr>
      <vt:lpstr>Infrastructure Manager Use Case</vt:lpstr>
      <vt:lpstr>Infrastructure Manager API Design</vt:lpstr>
      <vt:lpstr>Home Page UI</vt:lpstr>
      <vt:lpstr>Health Status UI</vt:lpstr>
      <vt:lpstr>Networking</vt:lpstr>
      <vt:lpstr>Add a node/sensor/cluster</vt:lpstr>
      <vt:lpstr>Cloud View</vt:lpstr>
      <vt:lpstr>IOT Support</vt:lpstr>
      <vt:lpstr>View List Of Farmers</vt:lpstr>
      <vt:lpstr>View all sensors in the farm</vt:lpstr>
      <vt:lpstr>View all nodes in the farm</vt:lpstr>
      <vt:lpstr>Add a new sensor upon Farmer’s request</vt:lpstr>
      <vt:lpstr>Delete a sensor upon Farmer’s request</vt:lpstr>
      <vt:lpstr>System Dashboard-Home Page</vt:lpstr>
      <vt:lpstr>System Dashboard-Home Page</vt:lpstr>
      <vt:lpstr>System Dashboard-Farmer</vt:lpstr>
      <vt:lpstr>System Dashboard</vt:lpstr>
      <vt:lpstr>System Dashboard</vt:lpstr>
      <vt:lpstr>Future Enhancement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IoT Based Smart Infrastructure Management on Cloud</dc:title>
  <dc:creator>Hema Prasanthi</dc:creator>
  <cp:lastModifiedBy>Hema Prasanthi</cp:lastModifiedBy>
  <cp:revision>4</cp:revision>
  <dcterms:modified xsi:type="dcterms:W3CDTF">2020-10-23T04:17:40Z</dcterms:modified>
</cp:coreProperties>
</file>